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  <Override PartName="/ppt/media/media4.mp4" ContentType="video/unknown"/>
  <Override PartName="/ppt/media/media5.mp4" ContentType="video/unknown"/>
  <Override PartName="/ppt/media/media6.mp4" ContentType="video/unknown"/>
  <Override PartName="/ppt/media/media7.mp4" ContentType="video/unknown"/>
  <Override PartName="/ppt/media/media8.mp4" ContentType="video/unknown"/>
  <Override PartName="/ppt/media/media9.mp4" ContentType="video/unknown"/>
  <Override PartName="/ppt/media/image4.jpeg" ContentType="image/jpeg"/>
  <Override PartName="/ppt/media/media10.mp4" ContentType="video/unknown"/>
  <Override PartName="/ppt/media/media1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EBEBEB"/>
        </a:solidFill>
        <a:effectLst>
          <a:outerShdw sx="100000" sy="100000" kx="0" ky="0" algn="b" rotWithShape="0" blurRad="50800" dist="25400" dir="540000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 b="def" i="def"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 b="def" i="def"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 b="def" i="def"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 b="def" i="def"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 b="def" i="def"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2387600" y="8978900"/>
            <a:ext cx="19621500" cy="5851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i="1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2387600" y="6070600"/>
            <a:ext cx="19621500" cy="8636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b="1" sz="5000">
                <a:solidFill>
                  <a:srgbClr val="FFFFFF"/>
                </a:solidFill>
                <a:effectLst>
                  <a:outerShdw sx="100000" sy="100000" kx="0" ky="0" algn="b" rotWithShape="0" blurRad="50800" dist="25400" dir="540000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Image"/>
          <p:cNvSpPr/>
          <p:nvPr>
            <p:ph type="pic" sz="half" idx="21"/>
          </p:nvPr>
        </p:nvSpPr>
        <p:spPr>
          <a:xfrm>
            <a:off x="12495609" y="1482328"/>
            <a:ext cx="7500938" cy="112514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8" name="Title Text"/>
          <p:cNvSpPr txBox="1"/>
          <p:nvPr>
            <p:ph type="title"/>
          </p:nvPr>
        </p:nvSpPr>
        <p:spPr>
          <a:xfrm>
            <a:off x="4387453" y="571500"/>
            <a:ext cx="15609094" cy="298251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 sz="1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19" name="Body Level One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517071" indent="-517071" defTabSz="821531">
              <a:spcBef>
                <a:spcPts val="5300"/>
              </a:spcBef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98071" indent="-517071" defTabSz="821531">
              <a:spcBef>
                <a:spcPts val="5300"/>
              </a:spcBef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279071" indent="-517071" defTabSz="821531">
              <a:spcBef>
                <a:spcPts val="5300"/>
              </a:spcBef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660071" indent="-517071" defTabSz="821531">
              <a:spcBef>
                <a:spcPts val="5300"/>
              </a:spcBef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041071" indent="-517071" defTabSz="821531">
              <a:spcBef>
                <a:spcPts val="5300"/>
              </a:spcBef>
              <a:defRPr sz="38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Text"/>
          <p:cNvSpPr txBox="1"/>
          <p:nvPr>
            <p:ph type="title"/>
          </p:nvPr>
        </p:nvSpPr>
        <p:spPr>
          <a:xfrm>
            <a:off x="4119562" y="339328"/>
            <a:ext cx="16144876" cy="301823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idx="1"/>
          </p:nvPr>
        </p:nvSpPr>
        <p:spPr>
          <a:xfrm>
            <a:off x="4119562" y="3393281"/>
            <a:ext cx="16144876" cy="8947548"/>
          </a:xfrm>
          <a:prstGeom prst="rect">
            <a:avLst/>
          </a:prstGeom>
        </p:spPr>
        <p:txBody>
          <a:bodyPr lIns="71437" tIns="71437" rIns="71437" bIns="71437"/>
          <a:lstStyle>
            <a:lvl1pPr marL="549835" indent="-549835" defTabSz="821531"/>
            <a:lvl2pPr marL="956235" indent="-549835" defTabSz="821531"/>
            <a:lvl3pPr marL="1362635" indent="-549835" defTabSz="821531"/>
            <a:lvl4pPr marL="1769035" indent="-549835" defTabSz="821531"/>
            <a:lvl5pPr marL="2175435" indent="-549835" defTabSz="821531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11935814" y="13019484"/>
            <a:ext cx="494513" cy="50264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/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defRPr b="0" sz="1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37" name="Body Level One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0" algn="ctr" defTabSz="821531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0" algn="ctr" defTabSz="821531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0" algn="ctr" defTabSz="821531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0" algn="ctr" defTabSz="821531">
              <a:spcBef>
                <a:spcPts val="0"/>
              </a:spcBef>
              <a:buSzTx/>
              <a:buNone/>
              <a:defRPr sz="4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/>
          <p:nvPr>
            <p:ph type="title"/>
          </p:nvPr>
        </p:nvSpPr>
        <p:spPr>
          <a:xfrm>
            <a:off x="4387453" y="571500"/>
            <a:ext cx="15609094" cy="298251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 sz="1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11935814" y="13026231"/>
            <a:ext cx="494513" cy="511176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Text"/>
          <p:cNvSpPr txBox="1"/>
          <p:nvPr>
            <p:ph type="title"/>
          </p:nvPr>
        </p:nvSpPr>
        <p:spPr>
          <a:xfrm>
            <a:off x="4387453" y="571500"/>
            <a:ext cx="15609094" cy="298251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b="0" sz="11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r>
              <a:t>Title Text</a:t>
            </a:r>
          </a:p>
        </p:txBody>
      </p:sp>
      <p:sp>
        <p:nvSpPr>
          <p:cNvPr id="154" name="Body Level One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25642" indent="-625642" defTabSz="821531">
              <a:defRPr sz="5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82842" indent="-625642" defTabSz="821531">
              <a:defRPr sz="5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540042" indent="-625642" defTabSz="821531">
              <a:defRPr sz="5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97242" indent="-625642" defTabSz="821531">
              <a:defRPr sz="5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454442" indent="-625642" defTabSz="821531">
              <a:defRPr sz="5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>
              <a:defRPr>
                <a:effectLst/>
              </a:defRPr>
            </a:pPr>
            <a:r>
              <a:t>Body Level One</a:t>
            </a:r>
          </a:p>
          <a:p>
            <a:pPr lvl="1">
              <a:defRPr>
                <a:effectLst/>
              </a:defRPr>
            </a:pPr>
            <a:r>
              <a:t>Body Level Two</a:t>
            </a:r>
          </a:p>
          <a:p>
            <a:pPr lvl="2">
              <a:defRPr>
                <a:effectLst/>
              </a:defRPr>
            </a:pPr>
            <a:r>
              <a:t>Body Level Three</a:t>
            </a:r>
          </a:p>
          <a:p>
            <a:pPr lvl="3">
              <a:defRPr>
                <a:effectLst/>
              </a:defRPr>
            </a:pPr>
            <a:r>
              <a:t>Body Level Four</a:t>
            </a:r>
          </a:p>
          <a:p>
            <a:pPr lvl="4">
              <a:defRPr>
                <a:effectLst/>
              </a:defRPr>
            </a:pPr>
            <a:r>
              <a:t>Body Level Five</a:t>
            </a:r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/>
          <p:nvPr>
            <p:ph type="pic" idx="21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422400" y="4940300"/>
            <a:ext cx="21526500" cy="38227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21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22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9000" u="none">
          <a:solidFill>
            <a:srgbClr val="FFFFFF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61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0922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6383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21844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7305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32766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8227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43688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49149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4600" u="none">
          <a:solidFill>
            <a:srgbClr val="EBEBEB"/>
          </a:solidFill>
          <a:effectLst>
            <a:outerShdw sx="100000" sy="100000" kx="0" ky="0" algn="b" rotWithShape="0" blurRad="50800" dist="25400" dir="540000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4.mp4"/><Relationship Id="rId3" Type="http://schemas.microsoft.com/office/2007/relationships/media" Target="../media/media4.mp4"/><Relationship Id="rId4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5.mp4"/><Relationship Id="rId3" Type="http://schemas.microsoft.com/office/2007/relationships/media" Target="../media/media5.mp4"/><Relationship Id="rId4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6.mp4"/><Relationship Id="rId3" Type="http://schemas.microsoft.com/office/2007/relationships/media" Target="../media/media6.mp4"/><Relationship Id="rId4" Type="http://schemas.openxmlformats.org/officeDocument/2006/relationships/image" Target="../media/image1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7.mp4"/><Relationship Id="rId3" Type="http://schemas.microsoft.com/office/2007/relationships/media" Target="../media/media7.mp4"/><Relationship Id="rId4" Type="http://schemas.openxmlformats.org/officeDocument/2006/relationships/image" Target="../media/image1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8.mp4"/><Relationship Id="rId3" Type="http://schemas.microsoft.com/office/2007/relationships/media" Target="../media/media8.mp4"/><Relationship Id="rId4" Type="http://schemas.openxmlformats.org/officeDocument/2006/relationships/image" Target="../media/image2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9.mp4"/><Relationship Id="rId3" Type="http://schemas.microsoft.com/office/2007/relationships/media" Target="../media/media9.mp4"/><Relationship Id="rId4" Type="http://schemas.openxmlformats.org/officeDocument/2006/relationships/image" Target="../media/image2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Relationship Id="rId3" Type="http://schemas.openxmlformats.org/officeDocument/2006/relationships/image" Target="../media/image2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http://pro.arcgis.com/en/pro-app/tool-reference/analysis/buffer.htm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video" Target="../media/media10.mp4"/><Relationship Id="rId3" Type="http://schemas.microsoft.com/office/2007/relationships/media" Target="../media/media10.mp4"/><Relationship Id="rId4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11.mp4"/><Relationship Id="rId3" Type="http://schemas.microsoft.com/office/2007/relationships/media" Target="../media/media11.mp4"/><Relationship Id="rId4" Type="http://schemas.openxmlformats.org/officeDocument/2006/relationships/image" Target="../media/image3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eoproce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Geoprocessing</a:t>
            </a:r>
          </a:p>
        </p:txBody>
      </p:sp>
      <p:sp>
        <p:nvSpPr>
          <p:cNvPr id="165" name="Double-tap to edi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Mer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Merge</a:t>
            </a:r>
          </a:p>
        </p:txBody>
      </p:sp>
      <p:pic>
        <p:nvPicPr>
          <p:cNvPr id="201" name="191020220410.mp4" descr="191020220410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28869" y="3234175"/>
            <a:ext cx="18926262" cy="10350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7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ArcGISPro_2018-10-31_11-04-59.png" descr="ArcGISPro_2018-10-31_11-04-59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280942" y="3643312"/>
            <a:ext cx="3930272" cy="8840392"/>
          </a:xfrm>
          <a:prstGeom prst="rect">
            <a:avLst/>
          </a:prstGeom>
        </p:spPr>
      </p:pic>
      <p:sp>
        <p:nvSpPr>
          <p:cNvPr id="204" name="Contou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Contours</a:t>
            </a:r>
          </a:p>
        </p:txBody>
      </p:sp>
      <p:sp>
        <p:nvSpPr>
          <p:cNvPr id="205" name="Contours are a good way to represent raster data in a vector for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Contours are a good way to represent raster data in a vector form</a:t>
            </a:r>
          </a:p>
          <a:p>
            <a:pPr>
              <a:defRPr>
                <a:effectLst/>
              </a:defRPr>
            </a:pPr>
            <a:r>
              <a:t>Contours are based on your manual interval and will draw lines between each pixel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onto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Contour</a:t>
            </a:r>
          </a:p>
        </p:txBody>
      </p:sp>
      <p:pic>
        <p:nvPicPr>
          <p:cNvPr id="208" name="191020220622.mp4" descr="19102022062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08315" y="3181546"/>
            <a:ext cx="18967370" cy="103727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00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0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ArcGISPro_2018-10-31_11-05-24.png" descr="ArcGISPro_2018-10-31_11-05-24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372935" y="3643312"/>
            <a:ext cx="3746289" cy="8840391"/>
          </a:xfrm>
          <a:prstGeom prst="rect">
            <a:avLst/>
          </a:prstGeom>
        </p:spPr>
      </p:pic>
      <p:sp>
        <p:nvSpPr>
          <p:cNvPr id="211" name="Hillsha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Hillshade</a:t>
            </a:r>
          </a:p>
        </p:txBody>
      </p:sp>
      <p:sp>
        <p:nvSpPr>
          <p:cNvPr id="212" name="Hillshades are great way for a 3D feel in your map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Hillshades are great way for a 3D feel in your map</a:t>
            </a:r>
          </a:p>
          <a:p>
            <a:pPr>
              <a:defRPr>
                <a:effectLst/>
              </a:defRPr>
            </a:pPr>
            <a:r>
              <a:t>It takes an elevation dataset and then estimates the shadows on the surface</a:t>
            </a:r>
          </a:p>
          <a:p>
            <a:pPr>
              <a:defRPr>
                <a:effectLst/>
              </a:defRPr>
            </a:pPr>
            <a:r>
              <a:t>You can adjust the sun to change the effect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Hillsha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Hillshade</a:t>
            </a:r>
          </a:p>
        </p:txBody>
      </p:sp>
      <p:pic>
        <p:nvPicPr>
          <p:cNvPr id="215" name="191020220839.mp4" descr="191020220839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86844" y="3012942"/>
            <a:ext cx="19410312" cy="106150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66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1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1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1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ArcGISPro_2018-10-31_11-05-45.png" descr="ArcGISPro_2018-10-31_11-05-45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376" r="0" b="376"/>
          <a:stretch>
            <a:fillRect/>
          </a:stretch>
        </p:blipFill>
        <p:spPr>
          <a:xfrm>
            <a:off x="14280408" y="3643312"/>
            <a:ext cx="3931340" cy="8840392"/>
          </a:xfrm>
          <a:prstGeom prst="rect">
            <a:avLst/>
          </a:prstGeom>
        </p:spPr>
      </p:pic>
      <p:sp>
        <p:nvSpPr>
          <p:cNvPr id="218" name="Slo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Slope</a:t>
            </a:r>
          </a:p>
        </p:txBody>
      </p:sp>
      <p:sp>
        <p:nvSpPr>
          <p:cNvPr id="219" name="Slopes are great for looking at the change in elevation over a set distanc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Slopes are great for looking at the change in elevation over a set distance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lo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Slope</a:t>
            </a:r>
          </a:p>
        </p:txBody>
      </p:sp>
      <p:pic>
        <p:nvPicPr>
          <p:cNvPr id="222" name="191020221056.mp4" descr="191020221056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19055" y="3124180"/>
            <a:ext cx="19345890" cy="10579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0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2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2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ArcGISPro_2018-10-31_11-06-01.png" descr="ArcGISPro_2018-10-31_11-06-01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324951" y="3643312"/>
            <a:ext cx="3842254" cy="8840392"/>
          </a:xfrm>
          <a:prstGeom prst="rect">
            <a:avLst/>
          </a:prstGeom>
        </p:spPr>
      </p:pic>
      <p:sp>
        <p:nvSpPr>
          <p:cNvPr id="225" name="Asp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Aspect</a:t>
            </a:r>
          </a:p>
        </p:txBody>
      </p:sp>
      <p:sp>
        <p:nvSpPr>
          <p:cNvPr id="226" name="The Aspect of an elevation is which direction the edge is facing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The Aspect of an elevation is which direction the edge is facing</a:t>
            </a:r>
          </a:p>
          <a:p>
            <a:pPr>
              <a:defRPr>
                <a:effectLst/>
              </a:defRPr>
            </a:pPr>
            <a:r>
              <a:t>This is a great tool for looking for solar energy potential of a site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sp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Aspect</a:t>
            </a:r>
          </a:p>
        </p:txBody>
      </p:sp>
      <p:pic>
        <p:nvPicPr>
          <p:cNvPr id="229" name="191020221209.mp4" descr="191020221209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94205" y="3105321"/>
            <a:ext cx="19395590" cy="106069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33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2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2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2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ArcGISPro_2018-10-31_11-05-34.png" descr="ArcGISPro_2018-10-31_11-05-34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4324020" y="3643312"/>
            <a:ext cx="3844117" cy="8840392"/>
          </a:xfrm>
          <a:prstGeom prst="rect">
            <a:avLst/>
          </a:prstGeom>
        </p:spPr>
      </p:pic>
      <p:sp>
        <p:nvSpPr>
          <p:cNvPr id="232" name="Viewsh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Viewshed</a:t>
            </a:r>
          </a:p>
        </p:txBody>
      </p:sp>
      <p:sp>
        <p:nvSpPr>
          <p:cNvPr id="233" name="Viewshed is basically where you can see a point on a landscape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Viewshed is basically where you can see a point on a landscape.  </a:t>
            </a:r>
          </a:p>
          <a:p>
            <a:pPr>
              <a:defRPr>
                <a:effectLst/>
              </a:defRPr>
            </a:pPr>
            <a:r>
              <a:t>It takes an observer feature </a:t>
            </a:r>
          </a:p>
          <a:p>
            <a:pPr>
              <a:defRPr>
                <a:effectLst/>
              </a:defRPr>
            </a:pPr>
            <a:r>
              <a:t>Then it creates a yes no raster for visibility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Basic Geoproce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Basic Geoprocesing</a:t>
            </a:r>
          </a:p>
        </p:txBody>
      </p:sp>
      <p:sp>
        <p:nvSpPr>
          <p:cNvPr id="168" name="We are only going to look at some of the basic tools found in your Analysis Ribbon…"/>
          <p:cNvSpPr txBox="1"/>
          <p:nvPr>
            <p:ph type="body" sz="half" idx="1"/>
          </p:nvPr>
        </p:nvSpPr>
        <p:spPr>
          <a:xfrm>
            <a:off x="4387453" y="3643312"/>
            <a:ext cx="15809829" cy="435933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We are only going to look at some of the basic tools found in your Analysis Ribbon</a:t>
            </a:r>
          </a:p>
          <a:p>
            <a:pPr>
              <a:defRPr>
                <a:effectLst/>
              </a:defRPr>
            </a:pPr>
            <a:r>
              <a:t>Each tool has a help document and we will be using the pptx file which has all of the data pre loaded</a:t>
            </a:r>
          </a:p>
        </p:txBody>
      </p:sp>
      <p:pic>
        <p:nvPicPr>
          <p:cNvPr id="169" name="ArcGISPro_191020215333.png" descr="ArcGISPro_1910202153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53256" y="1805443"/>
            <a:ext cx="4667576" cy="8465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ArcGISPro_191020215309.png" descr="ArcGISPro_1910202153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850" y="11306462"/>
            <a:ext cx="21196300" cy="162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Viewsh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Viewshed</a:t>
            </a:r>
          </a:p>
        </p:txBody>
      </p:sp>
      <p:pic>
        <p:nvPicPr>
          <p:cNvPr id="236" name="191020221308.mp4" descr="191020221308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651657" y="3032129"/>
            <a:ext cx="19080686" cy="10434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00" fill="hold"/>
                                        <p:tgtEl>
                                          <p:spTgt spid="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3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3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What is Python</a:t>
            </a:r>
          </a:p>
        </p:txBody>
      </p:sp>
      <p:sp>
        <p:nvSpPr>
          <p:cNvPr id="241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Open Source Programming Language </a:t>
            </a:r>
          </a:p>
          <a:p>
            <a:pPr>
              <a:defRPr>
                <a:effectLst/>
              </a:defRPr>
            </a:pPr>
            <a:r>
              <a:t>Named After Monty Python</a:t>
            </a:r>
          </a:p>
          <a:p>
            <a:pPr>
              <a:defRPr>
                <a:effectLst/>
              </a:defRPr>
            </a:pPr>
            <a:r>
              <a:t>Comes Installed in ArcGIS</a:t>
            </a:r>
          </a:p>
          <a:p>
            <a:pPr>
              <a:defRPr>
                <a:effectLst/>
              </a:defRPr>
            </a:pPr>
            <a:r>
              <a:t>Allows you to automate geoprocesses, calculate string, and create new layers</a:t>
            </a:r>
          </a:p>
          <a:p>
            <a:pPr>
              <a:defRPr>
                <a:effectLst/>
              </a:defRPr>
            </a:pPr>
            <a:r>
              <a:t>In ArcGIS is it referred to as ArcPy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" descr="Image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9206" r="0" b="2222"/>
          <a:stretch>
            <a:fillRect/>
          </a:stretch>
        </p:blipFill>
        <p:spPr>
          <a:xfrm>
            <a:off x="12495609" y="3643312"/>
            <a:ext cx="7500938" cy="8840392"/>
          </a:xfrm>
          <a:prstGeom prst="rect">
            <a:avLst/>
          </a:prstGeom>
        </p:spPr>
      </p:pic>
      <p:sp>
        <p:nvSpPr>
          <p:cNvPr id="244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Python IDLE</a:t>
            </a:r>
          </a:p>
        </p:txBody>
      </p:sp>
      <p:sp>
        <p:nvSpPr>
          <p:cNvPr id="245" name="Content Placeholder 4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Window within the ArcGIS Start Menu Folder</a:t>
            </a:r>
          </a:p>
          <a:p>
            <a:pPr>
              <a:defRPr>
                <a:effectLst/>
              </a:defRPr>
            </a:pPr>
            <a:r>
              <a:t>Allows you to do basic python commands</a:t>
            </a:r>
          </a:p>
          <a:p>
            <a:pPr>
              <a:defRPr>
                <a:effectLst/>
              </a:defRPr>
            </a:pPr>
            <a:r>
              <a:t>Single Line Entries</a:t>
            </a:r>
          </a:p>
          <a:p>
            <a:pPr>
              <a:defRPr>
                <a:effectLst/>
              </a:defRPr>
            </a:pPr>
            <a:r>
              <a:t>I like Notpad ++ to do my python editing</a:t>
            </a:r>
          </a:p>
        </p:txBody>
      </p:sp>
      <p:pic>
        <p:nvPicPr>
          <p:cNvPr id="246" name="Content Placeholder 8" descr="Content Placeholder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4400" y="3294319"/>
            <a:ext cx="8388350" cy="8810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>
              <a:defRPr>
                <a:effectLst/>
              </a:defRPr>
            </a:pPr>
            <a:r>
              <a:t>Basics of Python - Variables</a:t>
            </a:r>
          </a:p>
        </p:txBody>
      </p:sp>
      <p:pic>
        <p:nvPicPr>
          <p:cNvPr id="249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8399" y="3200400"/>
            <a:ext cx="11947202" cy="8997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1870">
              <a:defRPr sz="9296"/>
            </a:lvl1pPr>
          </a:lstStyle>
          <a:p>
            <a:pPr>
              <a:defRPr>
                <a:effectLst/>
              </a:defRPr>
            </a:pPr>
            <a:r>
              <a:t>Basics of Python - Statements</a:t>
            </a:r>
          </a:p>
        </p:txBody>
      </p:sp>
      <p:pic>
        <p:nvPicPr>
          <p:cNvPr id="252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18399" y="4039790"/>
            <a:ext cx="11947202" cy="8997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Basic Scripting</a:t>
            </a:r>
          </a:p>
        </p:txBody>
      </p:sp>
      <p:pic>
        <p:nvPicPr>
          <p:cNvPr id="255" name="Content Placeholder 3" descr="Content Placeholder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8869" y="3200400"/>
            <a:ext cx="14746261" cy="8997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ll Tools within Toolbox have Python Equival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81870">
              <a:defRPr sz="9296"/>
            </a:lvl1pPr>
          </a:lstStyle>
          <a:p>
            <a:pPr>
              <a:defRPr>
                <a:effectLst/>
              </a:defRPr>
            </a:pPr>
            <a:r>
              <a:t>All Tools within Toolbox have Python Equivalents </a:t>
            </a:r>
          </a:p>
        </p:txBody>
      </p:sp>
      <p:sp>
        <p:nvSpPr>
          <p:cNvPr id="258" name="http://pro.arcgis.com/en/pro-app/tool-reference/analysis/buffer.htm"/>
          <p:cNvSpPr txBox="1"/>
          <p:nvPr/>
        </p:nvSpPr>
        <p:spPr>
          <a:xfrm>
            <a:off x="2234298" y="6392862"/>
            <a:ext cx="19915404" cy="930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>
                <a:solidFill>
                  <a:srgbClr val="FFFFFF"/>
                </a:solidFill>
                <a:effectLst/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http://pro.arcgis.com/en/pro-app/tool-reference/analysis/buffer.htm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ArcPy Window</a:t>
            </a:r>
          </a:p>
        </p:txBody>
      </p:sp>
      <p:sp>
        <p:nvSpPr>
          <p:cNvPr id="261" name="Content Placeholder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Simple method to get to python from ArcGIS</a:t>
            </a:r>
          </a:p>
          <a:p>
            <a:pPr>
              <a:defRPr>
                <a:effectLst/>
              </a:defRPr>
            </a:pPr>
            <a:r>
              <a:t>Start your command with arcpy</a:t>
            </a:r>
          </a:p>
          <a:p>
            <a:pPr>
              <a:defRPr>
                <a:effectLst/>
              </a:defRPr>
            </a:pPr>
            <a:r>
              <a:t>As you then work with a tool it will help you fill out the other parts of the tool</a:t>
            </a:r>
          </a:p>
          <a:p>
            <a:pPr>
              <a:defRPr>
                <a:effectLst/>
              </a:defRPr>
            </a:pPr>
            <a:r>
              <a:t>Once you finish it you can hit enter</a:t>
            </a:r>
          </a:p>
        </p:txBody>
      </p:sp>
      <p:pic>
        <p:nvPicPr>
          <p:cNvPr id="262" name="ArcGISPro_191020221512.png" descr="ArcGISPro_1910202215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11160" y="3649552"/>
            <a:ext cx="5755454" cy="418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ArcGISPro_191020221726.png" descr="ArcGISPro_1910202217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33343" y="9354689"/>
            <a:ext cx="6477001" cy="313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Hands On ArcP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Hands On ArcPy</a:t>
            </a:r>
          </a:p>
        </p:txBody>
      </p:sp>
      <p:sp>
        <p:nvSpPr>
          <p:cNvPr id="266" name="We will now use the Geoprocessing PPK from week 10 and explore both Python and Model Build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We will now use the Geoprocessing PPK from week 10 and explore both Python and Model Builder</a:t>
            </a:r>
          </a:p>
          <a:p>
            <a:pPr>
              <a:defRPr>
                <a:effectLst/>
              </a:defRPr>
            </a:pPr>
            <a:r>
              <a:t>First we will do the buffer using ArcPy</a:t>
            </a:r>
          </a:p>
          <a:p>
            <a:pPr lvl="1">
              <a:defRPr>
                <a:effectLst/>
              </a:defRPr>
            </a:pPr>
            <a:r>
              <a:t>arcpy.Buffer_analysis(‘Schools’, ‘School1000ft’,1000)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Buff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Buffer</a:t>
            </a:r>
          </a:p>
        </p:txBody>
      </p:sp>
      <p:sp>
        <p:nvSpPr>
          <p:cNvPr id="173" name="We are first going to do a simple point buffer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We are first going to do a simple point buffer</a:t>
            </a:r>
          </a:p>
          <a:p>
            <a:pPr>
              <a:defRPr>
                <a:effectLst/>
              </a:defRPr>
            </a:pPr>
            <a:r>
              <a:t>For this we are going to use the day care centers and we are going to do a 100 foot buffer around them</a:t>
            </a:r>
          </a:p>
          <a:p>
            <a:pPr>
              <a:defRPr>
                <a:effectLst/>
              </a:defRPr>
            </a:pPr>
            <a:r>
              <a:t>This gives a visual representation of the buffer and can be used for further analysis</a:t>
            </a:r>
          </a:p>
        </p:txBody>
      </p:sp>
      <p:pic>
        <p:nvPicPr>
          <p:cNvPr id="174" name="Screen Shot 2014-11-04 at 7.53.22 PM.png" descr="Screen Shot 2014-11-04 at 7.53.22 PM.png"/>
          <p:cNvPicPr>
            <a:picLocks noChangeAspect="1"/>
          </p:cNvPicPr>
          <p:nvPr/>
        </p:nvPicPr>
        <p:blipFill>
          <a:blip r:embed="rId2">
            <a:extLst/>
          </a:blip>
          <a:srcRect l="75319" t="24904" r="12341" b="16689"/>
          <a:stretch>
            <a:fillRect/>
          </a:stretch>
        </p:blipFill>
        <p:spPr>
          <a:xfrm>
            <a:off x="16491714" y="1362869"/>
            <a:ext cx="2922749" cy="1099025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ython in ArcGIS Pr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Python in ArcGIS Pro</a:t>
            </a:r>
          </a:p>
        </p:txBody>
      </p:sp>
      <p:pic>
        <p:nvPicPr>
          <p:cNvPr id="269" name="191020221809.mp4" descr="191020221809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105688" y="3672022"/>
            <a:ext cx="18172624" cy="993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67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6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9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ArcGISPro_1HuAJ4JDJm.png" descr="ArcGISPro_1HuAJ4JDJ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3166"/>
          <a:stretch>
            <a:fillRect/>
          </a:stretch>
        </p:blipFill>
        <p:spPr>
          <a:xfrm>
            <a:off x="12190809" y="6509068"/>
            <a:ext cx="11767527" cy="6506845"/>
          </a:xfrm>
          <a:prstGeom prst="rect">
            <a:avLst/>
          </a:prstGeom>
        </p:spPr>
      </p:pic>
      <p:sp>
        <p:nvSpPr>
          <p:cNvPr id="272" name="Jupyter/Python Notebooks"/>
          <p:cNvSpPr txBox="1"/>
          <p:nvPr>
            <p:ph type="title"/>
          </p:nvPr>
        </p:nvSpPr>
        <p:spPr>
          <a:xfrm>
            <a:off x="4387453" y="520700"/>
            <a:ext cx="15609094" cy="2982516"/>
          </a:xfrm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>
              <a:defRPr>
                <a:effectLst/>
              </a:defRPr>
            </a:pPr>
            <a:r>
              <a:t>Jupyter/Python Notebooks</a:t>
            </a:r>
          </a:p>
        </p:txBody>
      </p:sp>
      <p:sp>
        <p:nvSpPr>
          <p:cNvPr id="273" name="Another way to use python is through a notebook…"/>
          <p:cNvSpPr txBox="1"/>
          <p:nvPr>
            <p:ph type="body" sz="quarter" idx="1"/>
          </p:nvPr>
        </p:nvSpPr>
        <p:spPr>
          <a:xfrm>
            <a:off x="4387453" y="3503612"/>
            <a:ext cx="7500938" cy="8840392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Another way to use python is through a notebook</a:t>
            </a:r>
          </a:p>
          <a:p>
            <a:pPr>
              <a:defRPr>
                <a:effectLst/>
              </a:defRPr>
            </a:pPr>
            <a:r>
              <a:t>Many people use these notebooks to document workflows and create processes</a:t>
            </a:r>
          </a:p>
          <a:p>
            <a:pPr>
              <a:defRPr>
                <a:effectLst/>
              </a:defRPr>
            </a:pPr>
            <a:r>
              <a:t>The utilize the same syntax as the python window </a:t>
            </a:r>
          </a:p>
        </p:txBody>
      </p:sp>
      <p:sp>
        <p:nvSpPr>
          <p:cNvPr id="274" name="Text"/>
          <p:cNvSpPr txBox="1"/>
          <p:nvPr/>
        </p:nvSpPr>
        <p:spPr>
          <a:xfrm>
            <a:off x="12128499" y="6003975"/>
            <a:ext cx="127001" cy="1708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275" name="T0rrk0XGzt.png" descr="T0rrk0XGz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586200" y="3822700"/>
            <a:ext cx="2971800" cy="1917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Model Builder</a:t>
            </a:r>
          </a:p>
        </p:txBody>
      </p:sp>
      <p:sp>
        <p:nvSpPr>
          <p:cNvPr id="278" name="Content Placeholder 2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For those who are not programers there is model builder</a:t>
            </a:r>
          </a:p>
          <a:p>
            <a:pPr>
              <a:defRPr>
                <a:effectLst/>
              </a:defRPr>
            </a:pPr>
            <a:r>
              <a:t>It is visual programing environment within ArcGIS Pro</a:t>
            </a:r>
          </a:p>
          <a:p>
            <a:pPr>
              <a:defRPr>
                <a:effectLst/>
              </a:defRPr>
            </a:pPr>
            <a:r>
              <a:t>In Desktop you can even models export into Python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Hands on with Model Buil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>
              <a:defRPr>
                <a:effectLst/>
              </a:defRPr>
            </a:pPr>
            <a:r>
              <a:t>Hands on with Model Builder</a:t>
            </a:r>
          </a:p>
        </p:txBody>
      </p:sp>
      <p:sp>
        <p:nvSpPr>
          <p:cNvPr id="281" name="We will now create a Basin model for the SRTM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We will now create a Basin model for the SRTM data</a:t>
            </a:r>
          </a:p>
          <a:p>
            <a:pPr>
              <a:defRPr>
                <a:effectLst/>
              </a:defRPr>
            </a:pPr>
            <a:r>
              <a:t>We will need the Fill, Flow Direction, and Basin Tools</a:t>
            </a:r>
          </a:p>
          <a:p>
            <a:pPr>
              <a:defRPr>
                <a:effectLst/>
              </a:defRPr>
            </a:pPr>
            <a:r>
              <a:t>We will also add the final raster to our map display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Hands on with Model Buil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90086">
              <a:defRPr sz="9407"/>
            </a:lvl1pPr>
          </a:lstStyle>
          <a:p>
            <a:pPr>
              <a:defRPr>
                <a:effectLst/>
              </a:defRPr>
            </a:pPr>
            <a:r>
              <a:t>Hands on with Model Builder</a:t>
            </a:r>
          </a:p>
        </p:txBody>
      </p:sp>
      <p:pic>
        <p:nvPicPr>
          <p:cNvPr id="284" name="ArcGISPro_2018-11-14_20-12-46.png" descr="ArcGISPro_2018-11-14_20-12-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1217" y="5492993"/>
            <a:ext cx="14821566" cy="5158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Model Buil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Model Builder</a:t>
            </a:r>
          </a:p>
        </p:txBody>
      </p:sp>
      <p:pic>
        <p:nvPicPr>
          <p:cNvPr id="287" name="191020222119.mp4" descr="191020222119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67740" y="3104766"/>
            <a:ext cx="19248520" cy="10526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899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8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8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Discussion Assign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Discussion Assignment</a:t>
            </a:r>
          </a:p>
        </p:txBody>
      </p:sp>
      <p:sp>
        <p:nvSpPr>
          <p:cNvPr id="290" name="Post a screenshot result from one of the tools in the discussion board for this week and an idea on how you would go about using it in your projec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Post a screenshot result from one of the tools in the discussion board for this week and an idea on how you would go about using it in your project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Buff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Buffer</a:t>
            </a:r>
          </a:p>
        </p:txBody>
      </p:sp>
      <p:pic>
        <p:nvPicPr>
          <p:cNvPr id="177" name="191020215842.mp4" descr="191020215842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701720" y="3123142"/>
            <a:ext cx="18980560" cy="10379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34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li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Clip</a:t>
            </a:r>
          </a:p>
        </p:txBody>
      </p:sp>
      <p:sp>
        <p:nvSpPr>
          <p:cNvPr id="180" name="Clip extracts only a part of a dataset against a clip feature (cookie cutter)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Clip extracts only a part of a dataset against a clip feature (cookie cutter)</a:t>
            </a:r>
          </a:p>
          <a:p>
            <a:pPr>
              <a:defRPr>
                <a:effectLst/>
              </a:defRPr>
            </a:pPr>
            <a:r>
              <a:t>You will get what ever falls within the area</a:t>
            </a:r>
          </a:p>
          <a:p>
            <a:pPr>
              <a:defRPr>
                <a:effectLst/>
              </a:defRPr>
            </a:pPr>
            <a:r>
              <a:t>We will explore the tool using the NYS Centerlines and Monroe County Town and Villages</a:t>
            </a:r>
          </a:p>
        </p:txBody>
      </p:sp>
      <p:pic>
        <p:nvPicPr>
          <p:cNvPr id="181" name="Screen Shot 2014-11-04 at 7.54.24 PM.png" descr="Screen Shot 2014-11-04 at 7.54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01961" y="1154032"/>
            <a:ext cx="4369777" cy="12206874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355600" dist="1778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li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Clip</a:t>
            </a:r>
          </a:p>
        </p:txBody>
      </p:sp>
      <p:pic>
        <p:nvPicPr>
          <p:cNvPr id="184" name="191020220000.mp4" descr="191020220000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578325" y="3092493"/>
            <a:ext cx="19227350" cy="10514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66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 Shot 2014-11-04 at 7.55.03 PM.png" descr="Screen Shot 2014-11-04 at 7.55.03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1945022" y="3286560"/>
            <a:ext cx="3853944" cy="9572699"/>
          </a:xfrm>
          <a:prstGeom prst="rect">
            <a:avLst/>
          </a:prstGeom>
        </p:spPr>
      </p:pic>
      <p:sp>
        <p:nvSpPr>
          <p:cNvPr id="187" name="Intersect and Un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Intersect and Union</a:t>
            </a:r>
          </a:p>
        </p:txBody>
      </p:sp>
      <p:sp>
        <p:nvSpPr>
          <p:cNvPr id="188" name="Intersect and Union take two similar features and combine them together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Intersect and Union take two similar features and combine them together. </a:t>
            </a:r>
          </a:p>
          <a:p>
            <a:pPr>
              <a:defRPr>
                <a:effectLst/>
              </a:defRPr>
            </a:pPr>
            <a:r>
              <a:t>Intersect only keeps the like parts</a:t>
            </a:r>
          </a:p>
          <a:p>
            <a:pPr>
              <a:defRPr>
                <a:effectLst/>
              </a:defRPr>
            </a:pPr>
            <a:r>
              <a:t>Union keeps all parts but cuts them where they are different</a:t>
            </a:r>
          </a:p>
          <a:p>
            <a:pPr>
              <a:defRPr>
                <a:effectLst/>
              </a:defRPr>
            </a:pPr>
            <a:r>
              <a:t>We will explore these using the wetland layers</a:t>
            </a:r>
          </a:p>
        </p:txBody>
      </p:sp>
      <p:pic>
        <p:nvPicPr>
          <p:cNvPr id="189" name="Screen Shot 2014-11-04 at 7.55.41 PM.png" descr="Screen Shot 2014-11-04 at 7.55.4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04260" y="3414419"/>
            <a:ext cx="3991748" cy="957262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Union"/>
          <p:cNvSpPr txBox="1"/>
          <p:nvPr/>
        </p:nvSpPr>
        <p:spPr>
          <a:xfrm>
            <a:off x="16918492" y="2496394"/>
            <a:ext cx="1941297" cy="93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/>
          </a:lstStyle>
          <a:p>
            <a:pPr/>
            <a:r>
              <a:t>Union</a:t>
            </a:r>
          </a:p>
        </p:txBody>
      </p:sp>
      <p:sp>
        <p:nvSpPr>
          <p:cNvPr id="191" name="Intersect"/>
          <p:cNvSpPr txBox="1"/>
          <p:nvPr/>
        </p:nvSpPr>
        <p:spPr>
          <a:xfrm>
            <a:off x="12580690" y="2496394"/>
            <a:ext cx="2834818" cy="936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/>
          </a:lstStyle>
          <a:p>
            <a:pPr/>
            <a:r>
              <a:t>Intersect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Intersect and Un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Intersect and Union</a:t>
            </a:r>
          </a:p>
        </p:txBody>
      </p:sp>
      <p:pic>
        <p:nvPicPr>
          <p:cNvPr id="194" name="191020220116.mp4" descr="191020220116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958313" y="3369094"/>
            <a:ext cx="18467374" cy="10099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33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9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9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creen Shot 2014-11-04 at 7.56.11 PM.png" descr="Screen Shot 2014-11-04 at 7.56.11 PM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1577" r="0" b="21577"/>
          <a:stretch>
            <a:fillRect/>
          </a:stretch>
        </p:blipFill>
        <p:spPr>
          <a:xfrm>
            <a:off x="12495609" y="3643312"/>
            <a:ext cx="7500938" cy="8840392"/>
          </a:xfrm>
          <a:prstGeom prst="rect">
            <a:avLst/>
          </a:prstGeom>
        </p:spPr>
      </p:pic>
      <p:sp>
        <p:nvSpPr>
          <p:cNvPr id="197" name="Mer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Merge</a:t>
            </a:r>
          </a:p>
        </p:txBody>
      </p:sp>
      <p:sp>
        <p:nvSpPr>
          <p:cNvPr id="198" name="Merge takes two or more layers and combines them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01559" indent="-501559" defTabSz="796885">
              <a:spcBef>
                <a:spcPts val="5100"/>
              </a:spcBef>
              <a:defRPr sz="3686">
                <a:effectLst/>
              </a:defRPr>
            </a:pPr>
            <a:r>
              <a:t>Merge takes two or more layers and combines them</a:t>
            </a:r>
          </a:p>
          <a:p>
            <a:pPr marL="501559" indent="-501559" defTabSz="796885">
              <a:spcBef>
                <a:spcPts val="5100"/>
              </a:spcBef>
              <a:defRPr sz="3686">
                <a:effectLst/>
              </a:defRPr>
            </a:pPr>
            <a:r>
              <a:t>It differs from Union and Intersect, because it just combines them without analyzing the geometry for likes</a:t>
            </a:r>
          </a:p>
          <a:p>
            <a:pPr marL="501559" indent="-501559" defTabSz="796885">
              <a:spcBef>
                <a:spcPts val="5100"/>
              </a:spcBef>
              <a:defRPr sz="3686">
                <a:effectLst/>
              </a:defRPr>
            </a:pPr>
            <a:r>
              <a:t>It works well for combining tiled datasets with the same attribute schema</a:t>
            </a:r>
          </a:p>
          <a:p>
            <a:pPr marL="501559" indent="-501559" defTabSz="796885">
              <a:spcBef>
                <a:spcPts val="5100"/>
              </a:spcBef>
              <a:defRPr sz="3686">
                <a:effectLst/>
              </a:defRPr>
            </a:pPr>
            <a:r>
              <a:t>We will just play with the wetlands and this layer to see how it reacts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EBEBEB"/>
            </a:solidFill>
            <a:effectLst>
              <a:outerShdw sx="100000" sy="100000" kx="0" ky="0" algn="b" rotWithShape="0" blurRad="50800" dist="25400" dir="540000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